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7E65D-F86A-47A0-BE30-D1951582E2A1}" type="datetimeFigureOut">
              <a:rPr lang="es-CO" smtClean="0"/>
              <a:t>1/10/2023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2402-C91B-4BC8-9560-43938BBB05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82028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7E65D-F86A-47A0-BE30-D1951582E2A1}" type="datetimeFigureOut">
              <a:rPr lang="es-CO" smtClean="0"/>
              <a:t>1/10/2023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2402-C91B-4BC8-9560-43938BBB05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52713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7E65D-F86A-47A0-BE30-D1951582E2A1}" type="datetimeFigureOut">
              <a:rPr lang="es-CO" smtClean="0"/>
              <a:t>1/10/2023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2402-C91B-4BC8-9560-43938BBB05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2501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7E65D-F86A-47A0-BE30-D1951582E2A1}" type="datetimeFigureOut">
              <a:rPr lang="es-CO" smtClean="0"/>
              <a:t>1/10/2023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2402-C91B-4BC8-9560-43938BBB05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45681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7E65D-F86A-47A0-BE30-D1951582E2A1}" type="datetimeFigureOut">
              <a:rPr lang="es-CO" smtClean="0"/>
              <a:t>1/10/2023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2402-C91B-4BC8-9560-43938BBB05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1695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7E65D-F86A-47A0-BE30-D1951582E2A1}" type="datetimeFigureOut">
              <a:rPr lang="es-CO" smtClean="0"/>
              <a:t>1/10/2023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2402-C91B-4BC8-9560-43938BBB05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79693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7E65D-F86A-47A0-BE30-D1951582E2A1}" type="datetimeFigureOut">
              <a:rPr lang="es-CO" smtClean="0"/>
              <a:t>1/10/2023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2402-C91B-4BC8-9560-43938BBB05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38944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7E65D-F86A-47A0-BE30-D1951582E2A1}" type="datetimeFigureOut">
              <a:rPr lang="es-CO" smtClean="0"/>
              <a:t>1/10/2023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2402-C91B-4BC8-9560-43938BBB05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7582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7E65D-F86A-47A0-BE30-D1951582E2A1}" type="datetimeFigureOut">
              <a:rPr lang="es-CO" smtClean="0"/>
              <a:t>1/10/2023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2402-C91B-4BC8-9560-43938BBB05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88153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7E65D-F86A-47A0-BE30-D1951582E2A1}" type="datetimeFigureOut">
              <a:rPr lang="es-CO" smtClean="0"/>
              <a:t>1/10/2023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2402-C91B-4BC8-9560-43938BBB05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10712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7E65D-F86A-47A0-BE30-D1951582E2A1}" type="datetimeFigureOut">
              <a:rPr lang="es-CO" smtClean="0"/>
              <a:t>1/10/2023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2402-C91B-4BC8-9560-43938BBB05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89355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F7E65D-F86A-47A0-BE30-D1951582E2A1}" type="datetimeFigureOut">
              <a:rPr lang="es-CO" smtClean="0"/>
              <a:t>1/10/2023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72402-C91B-4BC8-9560-43938BBB05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5524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76776" y="1122362"/>
            <a:ext cx="11240086" cy="3802177"/>
          </a:xfrm>
        </p:spPr>
        <p:txBody>
          <a:bodyPr>
            <a:normAutofit fontScale="90000"/>
          </a:bodyPr>
          <a:lstStyle/>
          <a:p>
            <a:r>
              <a:rPr lang="en-US" dirty="0"/>
              <a:t>Evidence: well-being in the workplace</a:t>
            </a:r>
            <a:br>
              <a:rPr lang="en-US" dirty="0"/>
            </a:br>
            <a:r>
              <a:rPr lang="en-US" dirty="0"/>
              <a:t>Student: Rodney Zapata.</a:t>
            </a:r>
            <a:br>
              <a:rPr lang="es-CO" dirty="0"/>
            </a:br>
            <a:br>
              <a:rPr lang="es-CO" dirty="0"/>
            </a:br>
            <a:r>
              <a:rPr lang="es-CO" dirty="0" err="1"/>
              <a:t>course</a:t>
            </a:r>
            <a:r>
              <a:rPr lang="es-CO" dirty="0"/>
              <a:t>: 26 75 810</a:t>
            </a:r>
            <a:br>
              <a:rPr lang="es-CO" dirty="0"/>
            </a:br>
            <a:endParaRPr lang="es-CO" dirty="0"/>
          </a:p>
        </p:txBody>
      </p:sp>
      <p:pic>
        <p:nvPicPr>
          <p:cNvPr id="5" name="Vídeo 4">
            <a:hlinkClick r:id="" action="ppaction://media"/>
            <a:extLst>
              <a:ext uri="{FF2B5EF4-FFF2-40B4-BE49-F238E27FC236}">
                <a16:creationId xmlns:a16="http://schemas.microsoft.com/office/drawing/2014/main" id="{FE4BB233-CD8D-99F2-0E87-A5DC0C1BBA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57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01"/>
    </mc:Choice>
    <mc:Fallback>
      <p:transition spd="slow" advTm="168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954" y="365125"/>
            <a:ext cx="10515600" cy="1325563"/>
          </a:xfrm>
        </p:spPr>
        <p:txBody>
          <a:bodyPr/>
          <a:lstStyle/>
          <a:p>
            <a:r>
              <a:rPr lang="en-US" dirty="0"/>
              <a:t>Well-being in the workplace 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09388" y="1451053"/>
            <a:ext cx="6113443" cy="4351338"/>
          </a:xfrm>
        </p:spPr>
        <p:txBody>
          <a:bodyPr/>
          <a:lstStyle/>
          <a:p>
            <a:r>
              <a:rPr lang="en-US" dirty="0"/>
              <a:t>Well-being in the workplace is closely related to nutrition, physical activities, and exercise.</a:t>
            </a:r>
          </a:p>
          <a:p>
            <a:r>
              <a:rPr lang="en-US" dirty="0"/>
              <a:t>Employees' health and wellness can have a significant impact on their productivity, job satisfaction, and overall quality of life. </a:t>
            </a:r>
          </a:p>
          <a:p>
            <a:r>
              <a:rPr lang="en-US" dirty="0"/>
              <a:t>Here's how each of these factors contributes to workplace well-being:</a:t>
            </a:r>
          </a:p>
          <a:p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726" y="1310559"/>
            <a:ext cx="5507999" cy="3669066"/>
          </a:xfrm>
          <a:prstGeom prst="rect">
            <a:avLst/>
          </a:prstGeom>
        </p:spPr>
      </p:pic>
      <p:pic>
        <p:nvPicPr>
          <p:cNvPr id="5" name="Vídeo 4">
            <a:hlinkClick r:id="" action="ppaction://media"/>
            <a:extLst>
              <a:ext uri="{FF2B5EF4-FFF2-40B4-BE49-F238E27FC236}">
                <a16:creationId xmlns:a16="http://schemas.microsoft.com/office/drawing/2014/main" id="{AC9040E2-6316-710C-2DD9-765271E650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66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250"/>
    </mc:Choice>
    <mc:Fallback>
      <p:transition spd="slow" advTm="262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954" y="365125"/>
            <a:ext cx="10515600" cy="1325563"/>
          </a:xfrm>
        </p:spPr>
        <p:txBody>
          <a:bodyPr/>
          <a:lstStyle/>
          <a:p>
            <a:r>
              <a:rPr lang="en-US" dirty="0"/>
              <a:t>Nutrition: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09388" y="1451053"/>
            <a:ext cx="611344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Healthy Eating Programs: Employers can promote well-being by offering healthy food options in the workplace, such as nutritious snacks and meals in the cafeteria.</a:t>
            </a:r>
          </a:p>
          <a:p>
            <a:pPr marL="0" indent="0">
              <a:buNone/>
            </a:pPr>
            <a:r>
              <a:rPr lang="en-US" dirty="0"/>
              <a:t>Nutritional Education: Providing employees with information and resources on making healthier food choices can encourage better eating habits.</a:t>
            </a:r>
          </a:p>
          <a:p>
            <a:pPr marL="0" indent="0">
              <a:buNone/>
            </a:pP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645" y="1168154"/>
            <a:ext cx="5816356" cy="387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21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954" y="365125"/>
            <a:ext cx="10515600" cy="1325563"/>
          </a:xfrm>
        </p:spPr>
        <p:txBody>
          <a:bodyPr/>
          <a:lstStyle/>
          <a:p>
            <a:r>
              <a:rPr lang="en-US" dirty="0"/>
              <a:t>Physical Activities and Exercise: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09388" y="1451053"/>
            <a:ext cx="611344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On-Site Fitness Facilities: Some workplaces offer on-site gyms or fitness classes to make it convenient for employees to exercise before, during, or after work.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Flexible Breaks: Encouraging short, regular breaks for physical activity or stretching can reduce stress and improve focus.</a:t>
            </a:r>
          </a:p>
          <a:p>
            <a:pPr marL="0" indent="0">
              <a:buNone/>
            </a:pP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195" y="1361736"/>
            <a:ext cx="5522805" cy="367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592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954" y="365125"/>
            <a:ext cx="10515600" cy="1325563"/>
          </a:xfrm>
        </p:spPr>
        <p:txBody>
          <a:bodyPr/>
          <a:lstStyle/>
          <a:p>
            <a:r>
              <a:rPr lang="en-US" dirty="0"/>
              <a:t>Walking Meetings: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7288" y="1451052"/>
            <a:ext cx="5949107" cy="453110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Walking Meetings: Instead of sitting in a conference room, walking meetings can promote physical activity while discussing </a:t>
            </a:r>
          </a:p>
          <a:p>
            <a:pPr marL="0" indent="0">
              <a:buNone/>
            </a:pPr>
            <a:r>
              <a:rPr lang="en-US" dirty="0"/>
              <a:t>work-related matters.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Standing Desks: Providing adjustable desks allows employees to alternate between sitting and standing, reducing the negative effects of prolonged sitting.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Incentives and Challenges: Implementing wellness challenges or incentive programs for achieving fitness goals can motivate employees to stay active.</a:t>
            </a:r>
          </a:p>
          <a:p>
            <a:pPr marL="0" indent="0">
              <a:buNone/>
            </a:pP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012" y="683046"/>
            <a:ext cx="5725987" cy="486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47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954" y="365125"/>
            <a:ext cx="10515600" cy="1325563"/>
          </a:xfrm>
        </p:spPr>
        <p:txBody>
          <a:bodyPr/>
          <a:lstStyle/>
          <a:p>
            <a:r>
              <a:rPr lang="en-US" dirty="0"/>
              <a:t>Benefits of Workplace Well-being: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09388" y="1451053"/>
            <a:ext cx="6113443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Improved Health: Better nutrition and regular exercise can lead to improved physical and mental health, reducing the risk of chronic diseases.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Increased Productivity: Healthier employees tend to be more productive and focused, resulting in higher job performance.</a:t>
            </a:r>
          </a:p>
          <a:p>
            <a:pPr marL="0" indent="0">
              <a:buNone/>
            </a:pPr>
            <a:r>
              <a:rPr lang="en-US" dirty="0"/>
              <a:t>Reduced Absenteeism: Well-being initiatives can decrease the number of sick days taken by employees.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Enhanced Employee Morale: A focus on well-being shows that the company cares about its employees, which can boost morale and job satisfaction.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904" y="1380648"/>
            <a:ext cx="4973096" cy="456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49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954" y="365125"/>
            <a:ext cx="10515600" cy="1325563"/>
          </a:xfrm>
        </p:spPr>
        <p:txBody>
          <a:bodyPr/>
          <a:lstStyle/>
          <a:p>
            <a:r>
              <a:rPr lang="en-US" dirty="0"/>
              <a:t>Benefits of Workplace Well-being: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09388" y="1451053"/>
            <a:ext cx="6113443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Lower Healthcare Costs: Healthier employees may require fewer healthcare interventions and lead to lower health insurance costs for the company.</a:t>
            </a:r>
          </a:p>
          <a:p>
            <a:pPr marL="0" indent="0">
              <a:buNone/>
            </a:pPr>
            <a:r>
              <a:rPr lang="en-US" dirty="0"/>
              <a:t>Promoting a Well-being Culture: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Leadership Support: Management should lead by example and actively support well-being initiatives.</a:t>
            </a:r>
          </a:p>
          <a:p>
            <a:pPr marL="0" indent="0">
              <a:buNone/>
            </a:pPr>
            <a:r>
              <a:rPr lang="en-US" dirty="0"/>
              <a:t>Flexible Scheduling: Offering flexible work hours can enable employees to better incorporate exercise and healthy meals into their routines..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s-CO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994" y="780614"/>
            <a:ext cx="3982006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262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954" y="365125"/>
            <a:ext cx="10515600" cy="1325563"/>
          </a:xfrm>
        </p:spPr>
        <p:txBody>
          <a:bodyPr/>
          <a:lstStyle/>
          <a:p>
            <a:r>
              <a:rPr lang="en-US" dirty="0"/>
              <a:t>Mental Health Considerations: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09388" y="1451052"/>
            <a:ext cx="6113443" cy="502686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Recognizing that well-being includes mental health, employers can provide resources for managing stress and offering mental health support.</a:t>
            </a:r>
          </a:p>
          <a:p>
            <a:pPr marL="0" indent="0">
              <a:buNone/>
            </a:pPr>
            <a:r>
              <a:rPr lang="en-US" dirty="0"/>
              <a:t>It's important for employers to create a supportive environment that encourages employees to prioritize their well-being.  </a:t>
            </a:r>
          </a:p>
          <a:p>
            <a:pPr marL="0" indent="0">
              <a:buNone/>
            </a:pPr>
            <a:r>
              <a:rPr lang="en-US" dirty="0"/>
              <a:t>Well-being programs should be designed to cater to the specific needs and preferences of the workforce, and their effectiveness should be regularly evaluated and adjusted as necessary. </a:t>
            </a:r>
          </a:p>
          <a:p>
            <a:pPr marL="0" indent="0">
              <a:buNone/>
            </a:pPr>
            <a:r>
              <a:rPr lang="en-US" dirty="0"/>
              <a:t>Ultimately, a workplace that values and promotes nutrition, physical activities, and exercise can lead to healthier, happier, and more engaged employees.</a:t>
            </a:r>
          </a:p>
          <a:p>
            <a:pPr marL="0" indent="0">
              <a:buNone/>
            </a:pP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518" y="1315321"/>
            <a:ext cx="5963482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5665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</TotalTime>
  <Words>498</Words>
  <Application>Microsoft Office PowerPoint</Application>
  <PresentationFormat>Panorámica</PresentationFormat>
  <Paragraphs>37</Paragraphs>
  <Slides>8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de Office</vt:lpstr>
      <vt:lpstr>Evidence: well-being in the workplace Student: Rodney Zapata.  course: 26 75 810 </vt:lpstr>
      <vt:lpstr>Well-being in the workplace </vt:lpstr>
      <vt:lpstr>Nutrition:</vt:lpstr>
      <vt:lpstr>Physical Activities and Exercise:</vt:lpstr>
      <vt:lpstr>Walking Meetings:</vt:lpstr>
      <vt:lpstr>Benefits of Workplace Well-being:</vt:lpstr>
      <vt:lpstr>Benefits of Workplace Well-being:</vt:lpstr>
      <vt:lpstr>Mental Health Considerations: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rzapata</dc:creator>
  <cp:lastModifiedBy>Rodney Zapata Palacio</cp:lastModifiedBy>
  <cp:revision>17</cp:revision>
  <dcterms:created xsi:type="dcterms:W3CDTF">2023-09-27T14:55:02Z</dcterms:created>
  <dcterms:modified xsi:type="dcterms:W3CDTF">2023-10-02T00:44:10Z</dcterms:modified>
</cp:coreProperties>
</file>